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7" r:id="rId2"/>
    <p:sldId id="258" r:id="rId3"/>
    <p:sldId id="259" r:id="rId4"/>
    <p:sldId id="274" r:id="rId5"/>
    <p:sldId id="260" r:id="rId6"/>
    <p:sldId id="275" r:id="rId7"/>
    <p:sldId id="261" r:id="rId8"/>
    <p:sldId id="262" r:id="rId9"/>
    <p:sldId id="276" r:id="rId10"/>
    <p:sldId id="263" r:id="rId11"/>
    <p:sldId id="264" r:id="rId12"/>
    <p:sldId id="265" r:id="rId13"/>
    <p:sldId id="277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3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98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0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6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8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1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1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0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0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47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EDD9C-6963-E040-A983-3315BCDFE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4"/>
            <a:ext cx="8686800" cy="3241515"/>
          </a:xfrm>
        </p:spPr>
        <p:txBody>
          <a:bodyPr anchor="ctr">
            <a:normAutofit/>
          </a:bodyPr>
          <a:lstStyle/>
          <a:p>
            <a:r>
              <a:rPr lang="en-IN" sz="5400" dirty="0"/>
              <a:t>Natural Language Processing Advancements By Deep Learning: A Survey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6164-BEB0-DB4E-9851-6F8C70424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5132139"/>
            <a:ext cx="8686800" cy="631270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23706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42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Text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99392"/>
            <a:ext cx="7022580" cy="6122504"/>
          </a:xfrm>
        </p:spPr>
        <p:txBody>
          <a:bodyPr anchor="t">
            <a:normAutofit/>
          </a:bodyPr>
          <a:lstStyle/>
          <a:p>
            <a:r>
              <a:rPr lang="en-IN" dirty="0"/>
              <a:t>The process of categorizing the text input involving word, sentence or document is text classification.</a:t>
            </a:r>
          </a:p>
          <a:p>
            <a:r>
              <a:rPr lang="en-IN" dirty="0"/>
              <a:t>A simple CNN model can be used to classify sentences.</a:t>
            </a:r>
          </a:p>
          <a:p>
            <a:r>
              <a:rPr lang="en-IN" dirty="0"/>
              <a:t>RNN, LSTM-RNN architectures have proved to work well for this particular task.</a:t>
            </a:r>
          </a:p>
          <a:p>
            <a:r>
              <a:rPr lang="en-IN" dirty="0"/>
              <a:t>Universal Language Model Fine-tuning, also called as ULMFIT, is the current state-of-the-art model for text classification with an accuracy of 94.99%.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D959D-0F37-B341-98A2-0C84C67F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78" y="3566215"/>
            <a:ext cx="5311362" cy="26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4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Information Extraction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238540"/>
            <a:ext cx="7022580" cy="5983356"/>
          </a:xfrm>
        </p:spPr>
        <p:txBody>
          <a:bodyPr anchor="t">
            <a:normAutofit/>
          </a:bodyPr>
          <a:lstStyle/>
          <a:p>
            <a:r>
              <a:rPr lang="en-IN" dirty="0"/>
              <a:t>Distilling the required information, forming structured results as features to a model is called Information Extraction. </a:t>
            </a:r>
          </a:p>
          <a:p>
            <a:r>
              <a:rPr lang="en-IN" u="sng" dirty="0"/>
              <a:t>Named Entity Recognition: </a:t>
            </a:r>
          </a:p>
          <a:p>
            <a:pPr lvl="1"/>
            <a:r>
              <a:rPr lang="en-IN" sz="2000" dirty="0"/>
              <a:t>process of categorizing elements in the text to a predefined category such as Person, Location, Organization, Date, Time.</a:t>
            </a:r>
          </a:p>
          <a:p>
            <a:pPr lvl="1"/>
            <a:r>
              <a:rPr lang="en-IN" sz="2000" dirty="0"/>
              <a:t>Contextual String Embedding is the current state-of-the-art model with 93.09% accuracy for NER.</a:t>
            </a:r>
          </a:p>
          <a:p>
            <a:r>
              <a:rPr lang="en-IN" u="sng" dirty="0"/>
              <a:t>Relation Extraction:</a:t>
            </a:r>
          </a:p>
          <a:p>
            <a:pPr lvl="1"/>
            <a:r>
              <a:rPr lang="en-IN" sz="2000" dirty="0"/>
              <a:t>getting the semantic relationship between entity pairs.</a:t>
            </a:r>
          </a:p>
          <a:p>
            <a:pPr lvl="1"/>
            <a:r>
              <a:rPr lang="en-IN" sz="2000" dirty="0"/>
              <a:t>Recurrent Neural Network and Convolutional Neural Network are the proposed models for Relation based classification.</a:t>
            </a:r>
            <a:endParaRPr lang="en-IN" sz="2000" u="sng" dirty="0"/>
          </a:p>
          <a:p>
            <a:endParaRPr lang="en-IN" u="sng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5532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Information Extraction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3" y="238540"/>
            <a:ext cx="7350571" cy="6530008"/>
          </a:xfrm>
        </p:spPr>
        <p:txBody>
          <a:bodyPr anchor="t">
            <a:normAutofit lnSpcReduction="10000"/>
          </a:bodyPr>
          <a:lstStyle/>
          <a:p>
            <a:r>
              <a:rPr lang="en-IN" u="sng" dirty="0"/>
              <a:t>Coreference Resolution: </a:t>
            </a:r>
          </a:p>
          <a:p>
            <a:pPr lvl="1"/>
            <a:r>
              <a:rPr lang="en-IN" sz="2000" dirty="0"/>
              <a:t>when the same entity is referenced in a sentence/context. For example, the entities “car,” “Camry,” and “it” could all refer to the same entity. </a:t>
            </a:r>
          </a:p>
          <a:p>
            <a:pPr lvl="1"/>
            <a:r>
              <a:rPr lang="en-IN" sz="2000" dirty="0"/>
              <a:t> The process of identifying the coreference is called coreference resolution.</a:t>
            </a:r>
          </a:p>
          <a:p>
            <a:pPr lvl="1"/>
            <a:r>
              <a:rPr lang="en-IN" sz="2000" dirty="0"/>
              <a:t> Reinforcement Learning can be applied. The current state-of-the-art model includes an attention mechanism.</a:t>
            </a:r>
          </a:p>
          <a:p>
            <a:r>
              <a:rPr lang="en-IN" u="sng" dirty="0"/>
              <a:t>Event Extraction:</a:t>
            </a:r>
          </a:p>
          <a:p>
            <a:pPr lvl="1"/>
            <a:r>
              <a:rPr lang="en-IN" sz="2000" dirty="0"/>
              <a:t>A specific type of extracted information from text is an event. This process of recognizing events will also be able to identify trigger words and assign labels to those entities.</a:t>
            </a:r>
          </a:p>
          <a:p>
            <a:pPr lvl="1"/>
            <a:r>
              <a:rPr lang="en-IN" sz="2000" dirty="0"/>
              <a:t>Convolutional Neural networks are utilized for event extraction/detection.</a:t>
            </a:r>
          </a:p>
          <a:p>
            <a:pPr lvl="1"/>
            <a:r>
              <a:rPr lang="en-IN" sz="2000" dirty="0"/>
              <a:t>Graph CNN is the state-of-the-art model for event detection with operations that can be applied to syntactically dependent words and also for consecutive words.</a:t>
            </a:r>
          </a:p>
          <a:p>
            <a:pPr lvl="1"/>
            <a:endParaRPr lang="en-IN" u="sng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3122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3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B8C89F-D1EF-EC48-9548-A225F88E5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8808" y="4911827"/>
            <a:ext cx="6582709" cy="1352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FB1D4A-1A0A-E54E-A6E0-583A5127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903" y="565387"/>
            <a:ext cx="6341779" cy="3141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390C6-903E-5E4B-997D-B3096037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08" y="3610860"/>
            <a:ext cx="6451308" cy="10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Sentiment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09" y="238539"/>
            <a:ext cx="7947688" cy="6470374"/>
          </a:xfrm>
        </p:spPr>
        <p:txBody>
          <a:bodyPr anchor="t">
            <a:normAutofit lnSpcReduction="10000"/>
          </a:bodyPr>
          <a:lstStyle/>
          <a:p>
            <a:r>
              <a:rPr lang="en-IN" dirty="0"/>
              <a:t>Sentiment Analysis is identifying the tone in which the information is presented. It is also called opinion mining</a:t>
            </a:r>
          </a:p>
          <a:p>
            <a:r>
              <a:rPr lang="en-IN" dirty="0"/>
              <a:t>The main aim is to analyse the human opinion, sentiments, emotions on a product, problem, or any other subject.</a:t>
            </a:r>
            <a:endParaRPr lang="en-IN" u="sng" dirty="0"/>
          </a:p>
          <a:p>
            <a:r>
              <a:rPr lang="en-IN" u="sng" dirty="0"/>
              <a:t>Document-level Sentiment Analysis: </a:t>
            </a:r>
          </a:p>
          <a:p>
            <a:pPr lvl="1"/>
            <a:r>
              <a:rPr lang="en-IN" sz="2000" dirty="0"/>
              <a:t>Identifying if the document exhibit positive or negative tone on any entity is document-level sentiment analysis.</a:t>
            </a:r>
          </a:p>
          <a:p>
            <a:pPr lvl="1"/>
            <a:r>
              <a:rPr lang="en-IN" sz="2000" dirty="0"/>
              <a:t>The Gated Recurrent Neural Network can be employed to encode the relations in the semantic structure of a document.</a:t>
            </a:r>
          </a:p>
          <a:p>
            <a:r>
              <a:rPr lang="en-IN" u="sng" dirty="0"/>
              <a:t>Sentence-level Sentiment Analysis:</a:t>
            </a:r>
          </a:p>
          <a:p>
            <a:pPr lvl="1"/>
            <a:r>
              <a:rPr lang="en-IN" sz="2000" dirty="0"/>
              <a:t>Determining if a sentence is expressing positivity, neutrality, or negativity is a Sentence-level Sentiment Analysis.</a:t>
            </a:r>
          </a:p>
          <a:p>
            <a:pPr lvl="1"/>
            <a:r>
              <a:rPr lang="en-IN" sz="2000" dirty="0"/>
              <a:t>The Sentiment Treebank and Recursive Neural Tensor Networks are the current state-of-the-art model for fine-grained sentiment labelling.</a:t>
            </a:r>
            <a:br>
              <a:rPr lang="en-IN" sz="2000" dirty="0"/>
            </a:br>
            <a:endParaRPr lang="en-IN" sz="2000" u="sng" dirty="0"/>
          </a:p>
        </p:txBody>
      </p:sp>
    </p:spTree>
    <p:extLst>
      <p:ext uri="{BB962C8B-B14F-4D97-AF65-F5344CB8AC3E}">
        <p14:creationId xmlns:p14="http://schemas.microsoft.com/office/powerpoint/2010/main" val="87859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Sentiment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2183" y="238539"/>
            <a:ext cx="7649514" cy="4276482"/>
          </a:xfrm>
        </p:spPr>
        <p:txBody>
          <a:bodyPr anchor="t">
            <a:normAutofit lnSpcReduction="10000"/>
          </a:bodyPr>
          <a:lstStyle/>
          <a:p>
            <a:r>
              <a:rPr lang="en-IN" u="sng" dirty="0"/>
              <a:t>Aspect-level Sentiment Analysis: </a:t>
            </a:r>
          </a:p>
          <a:p>
            <a:pPr lvl="1"/>
            <a:r>
              <a:rPr lang="en-IN" dirty="0"/>
              <a:t>Aspect-level works directly on the target of the opinion expressed. Example: A product. </a:t>
            </a:r>
          </a:p>
          <a:p>
            <a:pPr lvl="1"/>
            <a:r>
              <a:rPr lang="en-IN" dirty="0"/>
              <a:t>Aspect-level Sentiment Analysis is comprised in two stages: </a:t>
            </a:r>
          </a:p>
          <a:p>
            <a:pPr lvl="2"/>
            <a:r>
              <a:rPr lang="en-IN" dirty="0"/>
              <a:t>Aspect Sentiment Classification — for identifying the tone of the opinion (positive, neutral, or negative)</a:t>
            </a:r>
          </a:p>
          <a:p>
            <a:pPr lvl="2"/>
            <a:r>
              <a:rPr lang="en-IN" dirty="0"/>
              <a:t> Aspect Extraction — for identifying the target of the opinion</a:t>
            </a:r>
          </a:p>
          <a:p>
            <a:pPr lvl="1"/>
            <a:r>
              <a:rPr lang="en-IN" dirty="0"/>
              <a:t>Example: For this sentence — “This car is old. It must be repaired and sold!”. “car” is the target while the sentiment is negative.</a:t>
            </a:r>
          </a:p>
          <a:p>
            <a:pPr lvl="1"/>
            <a:r>
              <a:rPr lang="en-IN" dirty="0"/>
              <a:t>Attention-based LSTMs can be used to connect the target and the sentiment.</a:t>
            </a:r>
          </a:p>
          <a:p>
            <a:pPr lvl="1"/>
            <a:r>
              <a:rPr lang="en-IN" dirty="0"/>
              <a:t>BERT is the state-of-the-art model highly proposed for this specific task.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0C59B-5F49-F443-8535-1218F2C4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04" y="4371688"/>
            <a:ext cx="5555973" cy="23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6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Machine Translation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09" y="238539"/>
            <a:ext cx="7947688" cy="6311348"/>
          </a:xfrm>
        </p:spPr>
        <p:txBody>
          <a:bodyPr anchor="t">
            <a:normAutofit/>
          </a:bodyPr>
          <a:lstStyle/>
          <a:p>
            <a:r>
              <a:rPr lang="en-IN" dirty="0"/>
              <a:t>The process of translating text/speech from one language to other (Speech and Language Processing) by a model is Machine Translation.</a:t>
            </a:r>
          </a:p>
          <a:p>
            <a:r>
              <a:rPr lang="en-IN" u="sng" dirty="0"/>
              <a:t>Neural Machine Translation:</a:t>
            </a:r>
          </a:p>
          <a:p>
            <a:pPr lvl="1"/>
            <a:r>
              <a:rPr lang="en-IN" dirty="0"/>
              <a:t>Traditional Machine Translation was first introduced in 1954, with very limited vocabulary. Human labour was used for evaluation</a:t>
            </a:r>
          </a:p>
          <a:p>
            <a:pPr lvl="1"/>
            <a:r>
              <a:rPr lang="en-IN" dirty="0"/>
              <a:t> Neural Machine Translation did not require extensive pre-processing and word alignments. The importance was mainly given to network structure.</a:t>
            </a:r>
          </a:p>
          <a:p>
            <a:r>
              <a:rPr lang="en-IN" dirty="0"/>
              <a:t>Convolutional </a:t>
            </a:r>
            <a:r>
              <a:rPr lang="en-IN" dirty="0" err="1"/>
              <a:t>Seq</a:t>
            </a:r>
            <a:r>
              <a:rPr lang="en-IN" dirty="0"/>
              <a:t>-to-</a:t>
            </a:r>
            <a:r>
              <a:rPr lang="en-IN" dirty="0" err="1"/>
              <a:t>Seq</a:t>
            </a:r>
            <a:r>
              <a:rPr lang="en-IN" dirty="0"/>
              <a:t>, Attention Is All You Need, Weighted Transformer, Self Attention, </a:t>
            </a:r>
            <a:r>
              <a:rPr lang="en-IN" dirty="0" err="1"/>
              <a:t>DeepL</a:t>
            </a:r>
            <a:r>
              <a:rPr lang="en-IN" dirty="0"/>
              <a:t> Translation Machine are some of the models used for machine translation on English-German Dataset.</a:t>
            </a:r>
          </a:p>
          <a:p>
            <a:r>
              <a:rPr lang="en-IN" dirty="0"/>
              <a:t>Back-translation is the current state-of-the-art model with 35% accuracy for Machine Translation.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456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616226"/>
            <a:ext cx="3299200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Question Answering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09" y="238539"/>
            <a:ext cx="7947688" cy="6311348"/>
          </a:xfrm>
        </p:spPr>
        <p:txBody>
          <a:bodyPr anchor="t">
            <a:normAutofit/>
          </a:bodyPr>
          <a:lstStyle/>
          <a:p>
            <a:r>
              <a:rPr lang="en-IN" dirty="0"/>
              <a:t>The detailed form of Information Retrieval is the Question Answering System. </a:t>
            </a:r>
          </a:p>
          <a:p>
            <a:r>
              <a:rPr lang="en-IN" dirty="0"/>
              <a:t>The expected output from the Question Answering System can be in the form of document, text, image, etc, retrieved from a set of documents. </a:t>
            </a:r>
          </a:p>
          <a:p>
            <a:r>
              <a:rPr lang="en-IN" u="sng" dirty="0"/>
              <a:t>Rule-based Question Answering:</a:t>
            </a:r>
          </a:p>
          <a:p>
            <a:pPr lvl="1"/>
            <a:r>
              <a:rPr lang="en-IN" u="sng" dirty="0"/>
              <a:t>IBM’s QA Systems</a:t>
            </a:r>
            <a:r>
              <a:rPr lang="en-IN" dirty="0"/>
              <a:t>: 4 components </a:t>
            </a:r>
          </a:p>
          <a:p>
            <a:pPr lvl="2"/>
            <a:r>
              <a:rPr lang="en-IN" dirty="0"/>
              <a:t>Question/Answer Type Classification</a:t>
            </a:r>
          </a:p>
          <a:p>
            <a:pPr lvl="2"/>
            <a:r>
              <a:rPr lang="en-IN" dirty="0"/>
              <a:t>Query Expansion/Information Retrieval</a:t>
            </a:r>
          </a:p>
          <a:p>
            <a:pPr lvl="2"/>
            <a:r>
              <a:rPr lang="en-IN" dirty="0"/>
              <a:t>Name Entity Making,</a:t>
            </a:r>
          </a:p>
          <a:p>
            <a:pPr lvl="2"/>
            <a:r>
              <a:rPr lang="en-IN" dirty="0"/>
              <a:t>Answer Selection</a:t>
            </a:r>
            <a:endParaRPr lang="en-IN" u="sng" dirty="0"/>
          </a:p>
          <a:p>
            <a:pPr lvl="1"/>
            <a:r>
              <a:rPr lang="en-IN" u="sng" dirty="0"/>
              <a:t>Dynamic Memory Network </a:t>
            </a:r>
            <a:r>
              <a:rPr lang="en-IN" dirty="0"/>
              <a:t>— DMN can be used for QA system. It also contains 4 components: </a:t>
            </a:r>
          </a:p>
          <a:p>
            <a:pPr lvl="2"/>
            <a:r>
              <a:rPr lang="en-IN" dirty="0"/>
              <a:t>Input module</a:t>
            </a:r>
          </a:p>
          <a:p>
            <a:pPr lvl="2"/>
            <a:r>
              <a:rPr lang="en-IN" dirty="0"/>
              <a:t>Question module</a:t>
            </a:r>
          </a:p>
          <a:p>
            <a:pPr lvl="2"/>
            <a:r>
              <a:rPr lang="en-IN" dirty="0"/>
              <a:t>Episodic memory module</a:t>
            </a:r>
          </a:p>
          <a:p>
            <a:pPr lvl="2"/>
            <a:r>
              <a:rPr lang="en-IN" dirty="0"/>
              <a:t>Answer module.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A663C-EEAF-9A47-A976-972EA201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" y="3394213"/>
            <a:ext cx="3842944" cy="18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616226"/>
            <a:ext cx="3588025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Document Summarization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09" y="238539"/>
            <a:ext cx="7947688" cy="6311348"/>
          </a:xfrm>
        </p:spPr>
        <p:txBody>
          <a:bodyPr anchor="t">
            <a:normAutofit lnSpcReduction="10000"/>
          </a:bodyPr>
          <a:lstStyle/>
          <a:p>
            <a:r>
              <a:rPr lang="en-IN" dirty="0"/>
              <a:t>Condensing multiple documents into a set of sentences or summary is Document Summarization.</a:t>
            </a:r>
          </a:p>
          <a:p>
            <a:r>
              <a:rPr lang="en-IN" u="sng" dirty="0"/>
              <a:t>Extractive Summarization:</a:t>
            </a:r>
          </a:p>
          <a:p>
            <a:pPr lvl="1"/>
            <a:r>
              <a:rPr lang="en-IN" dirty="0"/>
              <a:t>The model gets the important sentences in the document.</a:t>
            </a:r>
          </a:p>
          <a:p>
            <a:pPr lvl="1"/>
            <a:r>
              <a:rPr lang="en-IN" u="sng" dirty="0"/>
              <a:t>Advantage</a:t>
            </a:r>
            <a:r>
              <a:rPr lang="en-IN" dirty="0"/>
              <a:t>: Long and duplicate sentences as output.</a:t>
            </a:r>
          </a:p>
          <a:p>
            <a:pPr lvl="1"/>
            <a:r>
              <a:rPr lang="en-IN" u="sng" dirty="0"/>
              <a:t>Disadvantage</a:t>
            </a:r>
            <a:r>
              <a:rPr lang="en-IN" dirty="0"/>
              <a:t>: Reveals what the writer is willing to express.</a:t>
            </a:r>
          </a:p>
          <a:p>
            <a:r>
              <a:rPr lang="en-IN" u="sng" dirty="0"/>
              <a:t>Abstractive Summarization:</a:t>
            </a:r>
          </a:p>
          <a:p>
            <a:pPr lvl="1"/>
            <a:r>
              <a:rPr lang="en-IN" dirty="0"/>
              <a:t>The model generates sentences on its own. It tries to remove the unwanted information from the sentence.</a:t>
            </a:r>
          </a:p>
          <a:p>
            <a:pPr lvl="1"/>
            <a:r>
              <a:rPr lang="en-IN" u="sng" dirty="0"/>
              <a:t>Advantage</a:t>
            </a:r>
            <a:r>
              <a:rPr lang="en-IN" dirty="0"/>
              <a:t>: Creates very short summaries.</a:t>
            </a:r>
          </a:p>
          <a:p>
            <a:pPr lvl="1"/>
            <a:r>
              <a:rPr lang="en-IN" u="sng" dirty="0"/>
              <a:t>Disadvantage</a:t>
            </a:r>
            <a:r>
              <a:rPr lang="en-IN" dirty="0"/>
              <a:t>: The model is hard to train.</a:t>
            </a:r>
          </a:p>
          <a:p>
            <a:r>
              <a:rPr lang="en-IN" dirty="0"/>
              <a:t>A Ranking technique was employed to get the most important sentences(Extractive). The same model was improved by a document encoder to encode sentences and rank them after classification.</a:t>
            </a:r>
          </a:p>
          <a:p>
            <a:r>
              <a:rPr lang="en-IN" dirty="0"/>
              <a:t>A seq2seq with attention mechanism was used for headline generation which gives a short summary for a passage(Abstractive).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ADF0F-33CF-B34E-87E8-88560DB9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4" y="2199173"/>
            <a:ext cx="3578579" cy="31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616226"/>
            <a:ext cx="3588025" cy="520837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Dialogue Systems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09" y="238539"/>
            <a:ext cx="7947688" cy="6311348"/>
          </a:xfrm>
        </p:spPr>
        <p:txBody>
          <a:bodyPr anchor="t">
            <a:normAutofit fontScale="92500" lnSpcReduction="20000"/>
          </a:bodyPr>
          <a:lstStyle/>
          <a:p>
            <a:r>
              <a:rPr lang="en-IN" dirty="0"/>
              <a:t>The well-known application of a Dialogue system is the Automated Customer Service. </a:t>
            </a:r>
          </a:p>
          <a:p>
            <a:r>
              <a:rPr lang="en-IN" dirty="0"/>
              <a:t>It is also called conversational machines or dialogue machines.</a:t>
            </a:r>
          </a:p>
          <a:p>
            <a:r>
              <a:rPr lang="en-IN" u="sng" dirty="0"/>
              <a:t>Task-based Systems:</a:t>
            </a:r>
          </a:p>
          <a:p>
            <a:pPr lvl="1"/>
            <a:r>
              <a:rPr lang="en-IN" dirty="0"/>
              <a:t>contains — Natural Language Understanding, Dialogue Manager, Natural Language Generation. </a:t>
            </a:r>
          </a:p>
          <a:p>
            <a:pPr lvl="1"/>
            <a:r>
              <a:rPr lang="en-IN" dirty="0"/>
              <a:t>NLU gets the syntactic and semantic representation from the user’s input context. </a:t>
            </a:r>
          </a:p>
          <a:p>
            <a:pPr lvl="1"/>
            <a:r>
              <a:rPr lang="en-IN" dirty="0"/>
              <a:t>DM gives a closer response, by taking the output of NLU, to get the actual context.</a:t>
            </a:r>
          </a:p>
          <a:p>
            <a:pPr lvl="1"/>
            <a:r>
              <a:rPr lang="en-IN" dirty="0"/>
              <a:t>NLG generates the actual utterance response from DM.</a:t>
            </a:r>
          </a:p>
          <a:p>
            <a:r>
              <a:rPr lang="en-IN" u="sng" dirty="0"/>
              <a:t>Non-task-based Systems:</a:t>
            </a:r>
          </a:p>
          <a:p>
            <a:pPr lvl="1"/>
            <a:r>
              <a:rPr lang="en-IN" dirty="0"/>
              <a:t>Non-task-based System creates a natural conversation with humans.</a:t>
            </a:r>
          </a:p>
          <a:p>
            <a:r>
              <a:rPr lang="en-IN" dirty="0"/>
              <a:t>LSTM models along with attention mechanism and sequence matching can be used. </a:t>
            </a:r>
          </a:p>
          <a:p>
            <a:r>
              <a:rPr lang="en-IN" dirty="0"/>
              <a:t>Single-turn Response Matching selects one suitable response. </a:t>
            </a:r>
          </a:p>
          <a:p>
            <a:r>
              <a:rPr lang="en-IN" dirty="0"/>
              <a:t>Multi-turn Response Matching considers the current input and previous outputs for creating an accurate response.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546C4-B3B4-B84B-B3F3-15E55ED2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5" y="2281391"/>
            <a:ext cx="3487061" cy="32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4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6846F-6359-5248-8DFA-19181BB1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0BB3-B3F7-F140-A3AA-3C52A931B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700" dirty="0"/>
              <a:t>The process of transferring the knowledge of human-level understanding of human interactions into a machine is the concept of Natural Language Processing.</a:t>
            </a:r>
          </a:p>
          <a:p>
            <a:pPr>
              <a:lnSpc>
                <a:spcPct val="110000"/>
              </a:lnSpc>
            </a:pPr>
            <a:r>
              <a:rPr lang="en-IN" sz="1700" dirty="0"/>
              <a:t>Human interactions hold huge information, involving various topics, tones, words, emotions.</a:t>
            </a:r>
          </a:p>
          <a:p>
            <a:pPr>
              <a:lnSpc>
                <a:spcPct val="110000"/>
              </a:lnSpc>
            </a:pPr>
            <a:r>
              <a:rPr lang="en-IN" sz="1700" dirty="0"/>
              <a:t>The set of unstructured/unlabelled data are difficult to be processed by machines, requiring extensive efforts, and varied models. It also requires higher computation power, more time, and handcrafting the features through careful analysis.</a:t>
            </a:r>
          </a:p>
          <a:p>
            <a:pPr>
              <a:lnSpc>
                <a:spcPct val="110000"/>
              </a:lnSpc>
            </a:pPr>
            <a:r>
              <a:rPr lang="en-IN" sz="1700" dirty="0"/>
              <a:t>The state-of-the-art deep learning models attempt to overcome the above-mentioned complications. It gets an </a:t>
            </a:r>
            <a:r>
              <a:rPr lang="en-IN" sz="1700" b="1" dirty="0"/>
              <a:t>in-depth representation of the language</a:t>
            </a:r>
            <a:r>
              <a:rPr lang="en-IN" sz="1700" dirty="0"/>
              <a:t>, identifies </a:t>
            </a:r>
            <a:r>
              <a:rPr lang="en-IN" sz="1700" b="1" dirty="0"/>
              <a:t>meaningful information</a:t>
            </a:r>
            <a:r>
              <a:rPr lang="en-IN" sz="1700" dirty="0"/>
              <a:t> in a text for further processing, and </a:t>
            </a:r>
            <a:r>
              <a:rPr lang="en-IN" sz="1700" b="1" dirty="0"/>
              <a:t>constructs features</a:t>
            </a:r>
            <a:r>
              <a:rPr lang="en-IN" sz="1700" dirty="0"/>
              <a:t> at different levels.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9720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2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0" name="Picture 64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66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68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63D46-5B7C-C649-ADEA-1F9E1467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4"/>
            <a:ext cx="8686800" cy="324151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/>
              <a:t>THANK YOU.</a:t>
            </a:r>
          </a:p>
        </p:txBody>
      </p:sp>
      <p:cxnSp>
        <p:nvCxnSpPr>
          <p:cNvPr id="84" name="Straight Connector 72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23706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7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3060B-0F55-9F4E-BFC9-3B5C249C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Core Concepts in NLP</a:t>
            </a:r>
            <a:br>
              <a:rPr lang="en-IN" b="1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5D20581-C6F1-9849-8D81-9F45FAFE4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39148"/>
            <a:ext cx="7261119" cy="6017395"/>
          </a:xfrm>
        </p:spPr>
        <p:txBody>
          <a:bodyPr anchor="t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IN" b="1" dirty="0"/>
              <a:t>Feature Representation</a:t>
            </a:r>
          </a:p>
          <a:p>
            <a:pPr lvl="1" algn="just">
              <a:lnSpc>
                <a:spcPct val="110000"/>
              </a:lnSpc>
            </a:pPr>
            <a:r>
              <a:rPr lang="en-IN" sz="2000" dirty="0"/>
              <a:t>Converting textual inputs into a machine-understandable format.</a:t>
            </a:r>
          </a:p>
          <a:p>
            <a:pPr lvl="1" algn="just">
              <a:lnSpc>
                <a:spcPct val="110000"/>
              </a:lnSpc>
            </a:pPr>
            <a:r>
              <a:rPr lang="en-IN" sz="2000" u="sng" dirty="0"/>
              <a:t>One-Hot Representation</a:t>
            </a:r>
            <a:r>
              <a:rPr lang="en-IN" sz="2000" dirty="0"/>
              <a:t>: Representing unique elements in text/categorical variables as binary vectors.</a:t>
            </a:r>
          </a:p>
          <a:p>
            <a:pPr lvl="1" algn="just">
              <a:lnSpc>
                <a:spcPct val="110000"/>
              </a:lnSpc>
            </a:pPr>
            <a:r>
              <a:rPr lang="en-IN" sz="2000" u="sng" dirty="0"/>
              <a:t>Continuous Bag of Words: </a:t>
            </a:r>
            <a:r>
              <a:rPr lang="en-IN" sz="2000" dirty="0"/>
              <a:t> To predict the missing/target word or word sequence based on the neighbouring words in a context.</a:t>
            </a:r>
          </a:p>
          <a:p>
            <a:pPr lvl="1" algn="just">
              <a:lnSpc>
                <a:spcPct val="110000"/>
              </a:lnSpc>
            </a:pPr>
            <a:r>
              <a:rPr lang="en-IN" sz="2000" u="sng" dirty="0"/>
              <a:t>Word-Level Embedding: </a:t>
            </a:r>
            <a:r>
              <a:rPr lang="en-IN" sz="2000" dirty="0"/>
              <a:t>Collections of words are converted to vectors of real numbers in representation space.</a:t>
            </a:r>
          </a:p>
          <a:p>
            <a:pPr lvl="1" algn="just">
              <a:lnSpc>
                <a:spcPct val="110000"/>
              </a:lnSpc>
            </a:pPr>
            <a:r>
              <a:rPr lang="en-IN" sz="2000" u="sng" dirty="0"/>
              <a:t>Character-Level Embedding: </a:t>
            </a:r>
            <a:r>
              <a:rPr lang="en-IN" sz="2000" dirty="0"/>
              <a:t>Each character in a word is one hot encoded.</a:t>
            </a:r>
            <a:endParaRPr lang="en-IN" sz="2000" u="sng" dirty="0"/>
          </a:p>
          <a:p>
            <a:pPr algn="just">
              <a:lnSpc>
                <a:spcPct val="110000"/>
              </a:lnSpc>
            </a:pPr>
            <a:r>
              <a:rPr lang="en-IN" b="1" dirty="0"/>
              <a:t>Seq2Seq Framework</a:t>
            </a:r>
          </a:p>
          <a:p>
            <a:pPr lvl="1" algn="just">
              <a:lnSpc>
                <a:spcPct val="110000"/>
              </a:lnSpc>
            </a:pPr>
            <a:r>
              <a:rPr lang="en-IN" sz="2000" dirty="0"/>
              <a:t>The encoder gets the sequence of text inputs, creates a mid-level/hidden output to be ingested to the decoder to produce a sequence of output</a:t>
            </a:r>
            <a:endParaRPr lang="en-IN" sz="2000" b="1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4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3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50630-8CE2-BA41-BA89-B4EC181B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1623" y="3299253"/>
            <a:ext cx="4367459" cy="2915279"/>
          </a:xfrm>
          <a:prstGeom prst="rect">
            <a:avLst/>
          </a:prstGeom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10C36-8356-6A4A-A1EA-BE33F7E12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60" y="729586"/>
            <a:ext cx="5926840" cy="2029942"/>
          </a:xfrm>
          <a:prstGeom prst="rect">
            <a:avLst/>
          </a:prstGeom>
        </p:spPr>
      </p:pic>
      <p:pic>
        <p:nvPicPr>
          <p:cNvPr id="50" name="Content Placeholder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4E232C6-E692-AC4E-988B-4A7866A5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129" y="971857"/>
            <a:ext cx="4016031" cy="1765158"/>
          </a:xfrm>
          <a:prstGeom prst="rect">
            <a:avLst/>
          </a:prstGeom>
        </p:spPr>
      </p:pic>
      <p:pic>
        <p:nvPicPr>
          <p:cNvPr id="52" name="Picture 5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622654-9B9C-5C41-A80C-73D0461EF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383" y="2763608"/>
            <a:ext cx="3277765" cy="33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2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0" name="Picture 34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36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38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40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38D86-45F0-9A48-AB8D-EDE86F34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4"/>
            <a:ext cx="8686800" cy="324151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 dirty="0"/>
              <a:t>State-of-the-Art Deep Learning Models for NLP Tasks</a:t>
            </a:r>
            <a:br>
              <a:rPr lang="en-US" sz="5400" dirty="0"/>
            </a:br>
            <a:endParaRPr lang="en-US" sz="5400" dirty="0"/>
          </a:p>
        </p:txBody>
      </p:sp>
      <p:cxnSp>
        <p:nvCxnSpPr>
          <p:cNvPr id="54" name="Straight Connector 42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44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23706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5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3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8F22B-E0DE-C84C-B8A8-B8D390AA5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903B9-E665-E042-9918-3D336C6D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070" y="517701"/>
            <a:ext cx="7533860" cy="5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Basic Tasks in NLP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318052"/>
            <a:ext cx="7022580" cy="6162261"/>
          </a:xfrm>
        </p:spPr>
        <p:txBody>
          <a:bodyPr anchor="t">
            <a:normAutofit lnSpcReduction="10000"/>
          </a:bodyPr>
          <a:lstStyle/>
          <a:p>
            <a:r>
              <a:rPr lang="en-IN" u="sng" dirty="0"/>
              <a:t>Parts-of-Speech:</a:t>
            </a:r>
            <a:r>
              <a:rPr lang="en-IN" dirty="0"/>
              <a:t> </a:t>
            </a:r>
          </a:p>
          <a:p>
            <a:pPr lvl="1"/>
            <a:r>
              <a:rPr lang="en-IN" sz="2000" dirty="0"/>
              <a:t>Labelling word tokens with their part of speech categories — whether POS tag is a noun, verb, adjective, preposition, etc.,</a:t>
            </a:r>
          </a:p>
          <a:p>
            <a:pPr lvl="1"/>
            <a:r>
              <a:rPr lang="en-IN" sz="2000" dirty="0"/>
              <a:t>Meta-</a:t>
            </a:r>
            <a:r>
              <a:rPr lang="en-IN" sz="2000" dirty="0" err="1"/>
              <a:t>BiLSTM</a:t>
            </a:r>
            <a:r>
              <a:rPr lang="en-IN" sz="2000" dirty="0"/>
              <a:t> is the current state-of-the-art model for POS tagging with 97.96% accuracy.</a:t>
            </a:r>
          </a:p>
          <a:p>
            <a:r>
              <a:rPr lang="en-IN" u="sng" dirty="0"/>
              <a:t>Parsing: </a:t>
            </a:r>
          </a:p>
          <a:p>
            <a:pPr lvl="1"/>
            <a:r>
              <a:rPr lang="en-IN" sz="2000" dirty="0"/>
              <a:t>Parsing is assigning a structure to a sequence of tokens.</a:t>
            </a:r>
          </a:p>
          <a:p>
            <a:pPr lvl="1"/>
            <a:r>
              <a:rPr lang="en-IN" sz="2000" u="sng" dirty="0"/>
              <a:t>Constituency Parsing: </a:t>
            </a:r>
            <a:r>
              <a:rPr lang="en-IN" sz="2000" dirty="0"/>
              <a:t>Assigns syntactic structure to a sentence. It is also known as deep parsing.</a:t>
            </a:r>
          </a:p>
          <a:p>
            <a:pPr lvl="1"/>
            <a:r>
              <a:rPr lang="en-IN" sz="2000" u="sng" dirty="0"/>
              <a:t>Dependency Parsing: </a:t>
            </a:r>
            <a:r>
              <a:rPr lang="en-IN" sz="2000" dirty="0"/>
              <a:t>Shows structural relationship between tokens in a sentence.</a:t>
            </a:r>
          </a:p>
          <a:p>
            <a:pPr lvl="1"/>
            <a:r>
              <a:rPr lang="en-IN" sz="2000" dirty="0"/>
              <a:t>Self-Attentive Encoder is the current state-of-the-art model for parsing with 95.1% accuracy.</a:t>
            </a:r>
            <a:br>
              <a:rPr lang="en-IN" sz="2000" dirty="0"/>
            </a:br>
            <a:br>
              <a:rPr lang="en-IN" dirty="0"/>
            </a:br>
            <a:endParaRPr lang="en-IN" u="sng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94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927-6F60-B84B-A9D9-6F26001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Basic Tasks in NLP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6662-BDE9-8F4B-B088-072482EA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6"/>
            <a:ext cx="7022580" cy="5478776"/>
          </a:xfrm>
        </p:spPr>
        <p:txBody>
          <a:bodyPr anchor="t">
            <a:normAutofit/>
          </a:bodyPr>
          <a:lstStyle/>
          <a:p>
            <a:r>
              <a:rPr lang="en-IN" u="sng" dirty="0"/>
              <a:t>Semantic Role </a:t>
            </a:r>
            <a:r>
              <a:rPr lang="en-IN" u="sng" dirty="0" err="1"/>
              <a:t>Labeling</a:t>
            </a:r>
            <a:r>
              <a:rPr lang="en-IN" u="sng" dirty="0"/>
              <a:t> :</a:t>
            </a:r>
            <a:r>
              <a:rPr lang="en-IN" dirty="0"/>
              <a:t> </a:t>
            </a:r>
          </a:p>
          <a:p>
            <a:pPr lvl="1"/>
            <a:r>
              <a:rPr lang="en-IN" sz="2000" dirty="0"/>
              <a:t>SRL is the process to identify and classify elements in a sentence to determine “who” did “what” to “whom” as well as “how,” “where,” and “when”.  </a:t>
            </a:r>
          </a:p>
          <a:p>
            <a:pPr lvl="1"/>
            <a:r>
              <a:rPr lang="en-IN" sz="2000" dirty="0" err="1"/>
              <a:t>Argumented</a:t>
            </a:r>
            <a:r>
              <a:rPr lang="en-IN" sz="2000" dirty="0"/>
              <a:t> Representation with </a:t>
            </a:r>
            <a:r>
              <a:rPr lang="en-IN" sz="2000" dirty="0" err="1"/>
              <a:t>BiLSTM</a:t>
            </a:r>
            <a:r>
              <a:rPr lang="en-IN" sz="2000" dirty="0"/>
              <a:t> is the current state-of-the-art model for SRL with 85.3% accuracy. </a:t>
            </a:r>
          </a:p>
        </p:txBody>
      </p:sp>
    </p:spTree>
    <p:extLst>
      <p:ext uri="{BB962C8B-B14F-4D97-AF65-F5344CB8AC3E}">
        <p14:creationId xmlns:p14="http://schemas.microsoft.com/office/powerpoint/2010/main" val="192441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3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19E27-05D1-FF42-B95C-92238E1A8C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6154" y="501135"/>
            <a:ext cx="4645025" cy="10115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F1FA1A-41DD-674C-A8E9-68D8D1E6D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3" y="480060"/>
            <a:ext cx="5857460" cy="1538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8F83E-73E0-7447-8FCD-5433C175E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88" y="1657960"/>
            <a:ext cx="5008459" cy="185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16060-5296-984D-9FDE-B51C7D5C4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85" y="2103110"/>
            <a:ext cx="5718509" cy="246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DD6E0-C5A0-B140-8C7B-1C850FD65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394" y="4107755"/>
            <a:ext cx="5332690" cy="18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6885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1446</Words>
  <Application>Microsoft Macintosh PowerPoint</Application>
  <PresentationFormat>Widescreen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Gallery</vt:lpstr>
      <vt:lpstr>Natural Language Processing Advancements By Deep Learning: A Survey</vt:lpstr>
      <vt:lpstr>Introduction</vt:lpstr>
      <vt:lpstr>Core Concepts in NLP </vt:lpstr>
      <vt:lpstr>PowerPoint Presentation</vt:lpstr>
      <vt:lpstr>State-of-the-Art Deep Learning Models for NLP Tasks </vt:lpstr>
      <vt:lpstr>PowerPoint Presentation</vt:lpstr>
      <vt:lpstr>Basic Tasks in NLP</vt:lpstr>
      <vt:lpstr>Basic Tasks in NLP</vt:lpstr>
      <vt:lpstr>PowerPoint Presentation</vt:lpstr>
      <vt:lpstr>Text Classification</vt:lpstr>
      <vt:lpstr>Information Extraction</vt:lpstr>
      <vt:lpstr>Information Extraction</vt:lpstr>
      <vt:lpstr>PowerPoint Presentation</vt:lpstr>
      <vt:lpstr>Sentiment Analysis</vt:lpstr>
      <vt:lpstr>Sentiment Analysis</vt:lpstr>
      <vt:lpstr>Machine Translation</vt:lpstr>
      <vt:lpstr>Question Answering</vt:lpstr>
      <vt:lpstr>Document Summarization</vt:lpstr>
      <vt:lpstr>Dialogue Systems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Advancements By Deep Learning: A Survey</dc:title>
  <dc:creator>Akshaya Nagarajan</dc:creator>
  <cp:lastModifiedBy>Akshaya Nagarajan</cp:lastModifiedBy>
  <cp:revision>7</cp:revision>
  <dcterms:created xsi:type="dcterms:W3CDTF">2020-05-16T02:44:16Z</dcterms:created>
  <dcterms:modified xsi:type="dcterms:W3CDTF">2020-05-16T03:18:48Z</dcterms:modified>
</cp:coreProperties>
</file>